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7"/>
  </p:notesMasterIdLst>
  <p:sldIdLst>
    <p:sldId id="256" r:id="rId2"/>
    <p:sldId id="257" r:id="rId3"/>
    <p:sldId id="259" r:id="rId4"/>
    <p:sldId id="260" r:id="rId5"/>
    <p:sldId id="261" r:id="rId6"/>
    <p:sldId id="258" r:id="rId7"/>
    <p:sldId id="263" r:id="rId8"/>
    <p:sldId id="264" r:id="rId9"/>
    <p:sldId id="269" r:id="rId10"/>
    <p:sldId id="267" r:id="rId11"/>
    <p:sldId id="262" r:id="rId12"/>
    <p:sldId id="268" r:id="rId13"/>
    <p:sldId id="265" r:id="rId14"/>
    <p:sldId id="26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/>
    <p:restoredTop sz="83844"/>
  </p:normalViewPr>
  <p:slideViewPr>
    <p:cSldViewPr snapToGrid="0">
      <p:cViewPr varScale="1">
        <p:scale>
          <a:sx n="93" d="100"/>
          <a:sy n="93" d="100"/>
        </p:scale>
        <p:origin x="14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EEC01F-0ADC-4FEB-A1CB-08EFF7FE530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CE79A61-5E49-45D5-AEB9-6DB800A0758E}">
      <dgm:prSet/>
      <dgm:spPr/>
      <dgm:t>
        <a:bodyPr/>
        <a:lstStyle/>
        <a:p>
          <a:r>
            <a:rPr lang="en-US"/>
            <a:t>Paris</a:t>
          </a:r>
        </a:p>
      </dgm:t>
    </dgm:pt>
    <dgm:pt modelId="{F5EDD76E-E6D7-4BB0-893F-35ABC28867CF}" type="parTrans" cxnId="{6996332A-42CE-4C48-B93E-88C88004DF35}">
      <dgm:prSet/>
      <dgm:spPr/>
      <dgm:t>
        <a:bodyPr/>
        <a:lstStyle/>
        <a:p>
          <a:endParaRPr lang="en-US"/>
        </a:p>
      </dgm:t>
    </dgm:pt>
    <dgm:pt modelId="{23F8B6DB-B5A4-4D8D-9602-D8F3D762884C}" type="sibTrans" cxnId="{6996332A-42CE-4C48-B93E-88C88004DF35}">
      <dgm:prSet/>
      <dgm:spPr/>
      <dgm:t>
        <a:bodyPr/>
        <a:lstStyle/>
        <a:p>
          <a:endParaRPr lang="en-US"/>
        </a:p>
      </dgm:t>
    </dgm:pt>
    <dgm:pt modelId="{11B423EA-F1CB-4916-A69B-1BB2D2409ED2}">
      <dgm:prSet/>
      <dgm:spPr/>
      <dgm:t>
        <a:bodyPr/>
        <a:lstStyle/>
        <a:p>
          <a:r>
            <a:rPr lang="en-US"/>
            <a:t>London</a:t>
          </a:r>
        </a:p>
      </dgm:t>
    </dgm:pt>
    <dgm:pt modelId="{EAB61785-8037-46E6-AFEB-CF9DEAC4FCE8}" type="parTrans" cxnId="{3DA3E9B2-C3F2-4E8F-8A05-2DBCE9F7DDB1}">
      <dgm:prSet/>
      <dgm:spPr/>
      <dgm:t>
        <a:bodyPr/>
        <a:lstStyle/>
        <a:p>
          <a:endParaRPr lang="en-US"/>
        </a:p>
      </dgm:t>
    </dgm:pt>
    <dgm:pt modelId="{EFE05FAE-B950-4476-9A88-56B117A2AB58}" type="sibTrans" cxnId="{3DA3E9B2-C3F2-4E8F-8A05-2DBCE9F7DDB1}">
      <dgm:prSet/>
      <dgm:spPr/>
      <dgm:t>
        <a:bodyPr/>
        <a:lstStyle/>
        <a:p>
          <a:endParaRPr lang="en-US"/>
        </a:p>
      </dgm:t>
    </dgm:pt>
    <dgm:pt modelId="{BE831123-E9EF-4FF1-8446-FB31DEF52FA3}">
      <dgm:prSet/>
      <dgm:spPr/>
      <dgm:t>
        <a:bodyPr/>
        <a:lstStyle/>
        <a:p>
          <a:r>
            <a:rPr lang="en-US"/>
            <a:t>New York City</a:t>
          </a:r>
        </a:p>
      </dgm:t>
    </dgm:pt>
    <dgm:pt modelId="{B0C2A174-02E4-4B3B-BE62-192B1DD025A3}" type="parTrans" cxnId="{D1E23FBA-CE29-4E58-8E57-4B5E97142F08}">
      <dgm:prSet/>
      <dgm:spPr/>
      <dgm:t>
        <a:bodyPr/>
        <a:lstStyle/>
        <a:p>
          <a:endParaRPr lang="en-US"/>
        </a:p>
      </dgm:t>
    </dgm:pt>
    <dgm:pt modelId="{D539041E-4F1C-4D3E-8B1C-CF716E5285E5}" type="sibTrans" cxnId="{D1E23FBA-CE29-4E58-8E57-4B5E97142F08}">
      <dgm:prSet/>
      <dgm:spPr/>
      <dgm:t>
        <a:bodyPr/>
        <a:lstStyle/>
        <a:p>
          <a:endParaRPr lang="en-US"/>
        </a:p>
      </dgm:t>
    </dgm:pt>
    <dgm:pt modelId="{23FE68A6-6816-496B-9211-73AB95AB26EB}">
      <dgm:prSet/>
      <dgm:spPr/>
      <dgm:t>
        <a:bodyPr/>
        <a:lstStyle/>
        <a:p>
          <a:r>
            <a:rPr lang="en-US"/>
            <a:t>San Francisco</a:t>
          </a:r>
        </a:p>
      </dgm:t>
    </dgm:pt>
    <dgm:pt modelId="{912B69F5-798C-4871-B643-ED1FC838F4D9}" type="parTrans" cxnId="{9373DD64-87F2-44F5-8113-DB2BBF254120}">
      <dgm:prSet/>
      <dgm:spPr/>
      <dgm:t>
        <a:bodyPr/>
        <a:lstStyle/>
        <a:p>
          <a:endParaRPr lang="en-US"/>
        </a:p>
      </dgm:t>
    </dgm:pt>
    <dgm:pt modelId="{F85325CD-944D-4098-80B9-C675395EDAA7}" type="sibTrans" cxnId="{9373DD64-87F2-44F5-8113-DB2BBF254120}">
      <dgm:prSet/>
      <dgm:spPr/>
      <dgm:t>
        <a:bodyPr/>
        <a:lstStyle/>
        <a:p>
          <a:endParaRPr lang="en-US"/>
        </a:p>
      </dgm:t>
    </dgm:pt>
    <dgm:pt modelId="{AFA87C92-53F0-42DB-A0CF-FD9C3BBB8AAA}" type="pres">
      <dgm:prSet presAssocID="{E5EEC01F-0ADC-4FEB-A1CB-08EFF7FE530D}" presName="root" presStyleCnt="0">
        <dgm:presLayoutVars>
          <dgm:dir/>
          <dgm:resizeHandles val="exact"/>
        </dgm:presLayoutVars>
      </dgm:prSet>
      <dgm:spPr/>
    </dgm:pt>
    <dgm:pt modelId="{24843F77-6F68-4FC6-A539-7A19937B0571}" type="pres">
      <dgm:prSet presAssocID="{E5EEC01F-0ADC-4FEB-A1CB-08EFF7FE530D}" presName="container" presStyleCnt="0">
        <dgm:presLayoutVars>
          <dgm:dir/>
          <dgm:resizeHandles val="exact"/>
        </dgm:presLayoutVars>
      </dgm:prSet>
      <dgm:spPr/>
    </dgm:pt>
    <dgm:pt modelId="{DC778C06-4FAD-442C-870D-195777D764D7}" type="pres">
      <dgm:prSet presAssocID="{DCE79A61-5E49-45D5-AEB9-6DB800A0758E}" presName="compNode" presStyleCnt="0"/>
      <dgm:spPr/>
    </dgm:pt>
    <dgm:pt modelId="{FE4C098C-DF3F-492D-975C-A748BF510182}" type="pres">
      <dgm:prSet presAssocID="{DCE79A61-5E49-45D5-AEB9-6DB800A0758E}" presName="iconBgRect" presStyleLbl="bgShp" presStyleIdx="0" presStyleCnt="4"/>
      <dgm:spPr/>
    </dgm:pt>
    <dgm:pt modelId="{690A6FA9-21B5-43FB-84F2-33ABBCEAFA43}" type="pres">
      <dgm:prSet presAssocID="{DCE79A61-5E49-45D5-AEB9-6DB800A0758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BCCDCD38-AAED-41A1-8118-CAB016F4D258}" type="pres">
      <dgm:prSet presAssocID="{DCE79A61-5E49-45D5-AEB9-6DB800A0758E}" presName="spaceRect" presStyleCnt="0"/>
      <dgm:spPr/>
    </dgm:pt>
    <dgm:pt modelId="{7D7D6913-9C38-4A04-B0F4-32B772D10FA2}" type="pres">
      <dgm:prSet presAssocID="{DCE79A61-5E49-45D5-AEB9-6DB800A0758E}" presName="textRect" presStyleLbl="revTx" presStyleIdx="0" presStyleCnt="4">
        <dgm:presLayoutVars>
          <dgm:chMax val="1"/>
          <dgm:chPref val="1"/>
        </dgm:presLayoutVars>
      </dgm:prSet>
      <dgm:spPr/>
    </dgm:pt>
    <dgm:pt modelId="{D2600537-0826-4466-842A-0325D87F0641}" type="pres">
      <dgm:prSet presAssocID="{23F8B6DB-B5A4-4D8D-9602-D8F3D762884C}" presName="sibTrans" presStyleLbl="sibTrans2D1" presStyleIdx="0" presStyleCnt="0"/>
      <dgm:spPr/>
    </dgm:pt>
    <dgm:pt modelId="{AC70804A-C9BB-43DD-AE7A-3B489AAAEF12}" type="pres">
      <dgm:prSet presAssocID="{11B423EA-F1CB-4916-A69B-1BB2D2409ED2}" presName="compNode" presStyleCnt="0"/>
      <dgm:spPr/>
    </dgm:pt>
    <dgm:pt modelId="{E55DA265-33D6-453A-8FED-279EE72E4CEC}" type="pres">
      <dgm:prSet presAssocID="{11B423EA-F1CB-4916-A69B-1BB2D2409ED2}" presName="iconBgRect" presStyleLbl="bgShp" presStyleIdx="1" presStyleCnt="4"/>
      <dgm:spPr/>
    </dgm:pt>
    <dgm:pt modelId="{62E651C5-E85C-4B84-B08C-9E356649A23E}" type="pres">
      <dgm:prSet presAssocID="{11B423EA-F1CB-4916-A69B-1BB2D2409ED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5DAAEA28-7EF3-4885-A642-CE5200985A04}" type="pres">
      <dgm:prSet presAssocID="{11B423EA-F1CB-4916-A69B-1BB2D2409ED2}" presName="spaceRect" presStyleCnt="0"/>
      <dgm:spPr/>
    </dgm:pt>
    <dgm:pt modelId="{8995AFCD-11AA-4CCD-B9BE-AADE6BE822DB}" type="pres">
      <dgm:prSet presAssocID="{11B423EA-F1CB-4916-A69B-1BB2D2409ED2}" presName="textRect" presStyleLbl="revTx" presStyleIdx="1" presStyleCnt="4">
        <dgm:presLayoutVars>
          <dgm:chMax val="1"/>
          <dgm:chPref val="1"/>
        </dgm:presLayoutVars>
      </dgm:prSet>
      <dgm:spPr/>
    </dgm:pt>
    <dgm:pt modelId="{D1B24076-DF09-43F3-A46F-099960CC76BD}" type="pres">
      <dgm:prSet presAssocID="{EFE05FAE-B950-4476-9A88-56B117A2AB58}" presName="sibTrans" presStyleLbl="sibTrans2D1" presStyleIdx="0" presStyleCnt="0"/>
      <dgm:spPr/>
    </dgm:pt>
    <dgm:pt modelId="{90224A9B-6ADE-441D-A21B-57B75F90C064}" type="pres">
      <dgm:prSet presAssocID="{BE831123-E9EF-4FF1-8446-FB31DEF52FA3}" presName="compNode" presStyleCnt="0"/>
      <dgm:spPr/>
    </dgm:pt>
    <dgm:pt modelId="{153D2D94-66D7-4A7D-8D12-A299D7477C15}" type="pres">
      <dgm:prSet presAssocID="{BE831123-E9EF-4FF1-8446-FB31DEF52FA3}" presName="iconBgRect" presStyleLbl="bgShp" presStyleIdx="2" presStyleCnt="4"/>
      <dgm:spPr/>
    </dgm:pt>
    <dgm:pt modelId="{DF7E6091-8335-4FA5-9C65-9A6741A7809F}" type="pres">
      <dgm:prSet presAssocID="{BE831123-E9EF-4FF1-8446-FB31DEF52FA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et"/>
        </a:ext>
      </dgm:extLst>
    </dgm:pt>
    <dgm:pt modelId="{1F0B1E8D-095B-477E-93B4-DF2C145F6896}" type="pres">
      <dgm:prSet presAssocID="{BE831123-E9EF-4FF1-8446-FB31DEF52FA3}" presName="spaceRect" presStyleCnt="0"/>
      <dgm:spPr/>
    </dgm:pt>
    <dgm:pt modelId="{8889816C-CC97-44D3-996F-4562979299F0}" type="pres">
      <dgm:prSet presAssocID="{BE831123-E9EF-4FF1-8446-FB31DEF52FA3}" presName="textRect" presStyleLbl="revTx" presStyleIdx="2" presStyleCnt="4">
        <dgm:presLayoutVars>
          <dgm:chMax val="1"/>
          <dgm:chPref val="1"/>
        </dgm:presLayoutVars>
      </dgm:prSet>
      <dgm:spPr/>
    </dgm:pt>
    <dgm:pt modelId="{80318904-6407-45B4-86C7-73FDCCB84FDB}" type="pres">
      <dgm:prSet presAssocID="{D539041E-4F1C-4D3E-8B1C-CF716E5285E5}" presName="sibTrans" presStyleLbl="sibTrans2D1" presStyleIdx="0" presStyleCnt="0"/>
      <dgm:spPr/>
    </dgm:pt>
    <dgm:pt modelId="{1A3302AA-7C33-4D1C-B039-ABA56916CC80}" type="pres">
      <dgm:prSet presAssocID="{23FE68A6-6816-496B-9211-73AB95AB26EB}" presName="compNode" presStyleCnt="0"/>
      <dgm:spPr/>
    </dgm:pt>
    <dgm:pt modelId="{FED91656-F509-4465-954F-CA06CFBDB2CB}" type="pres">
      <dgm:prSet presAssocID="{23FE68A6-6816-496B-9211-73AB95AB26EB}" presName="iconBgRect" presStyleLbl="bgShp" presStyleIdx="3" presStyleCnt="4"/>
      <dgm:spPr/>
    </dgm:pt>
    <dgm:pt modelId="{5ED47831-EC48-4F5E-8BF2-BE11159C9009}" type="pres">
      <dgm:prSet presAssocID="{23FE68A6-6816-496B-9211-73AB95AB26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rking Location"/>
        </a:ext>
      </dgm:extLst>
    </dgm:pt>
    <dgm:pt modelId="{7AA9D352-225B-40C2-9057-FEAE439A5951}" type="pres">
      <dgm:prSet presAssocID="{23FE68A6-6816-496B-9211-73AB95AB26EB}" presName="spaceRect" presStyleCnt="0"/>
      <dgm:spPr/>
    </dgm:pt>
    <dgm:pt modelId="{CF722DAA-1437-49B3-AFBC-EA65B9D7E76A}" type="pres">
      <dgm:prSet presAssocID="{23FE68A6-6816-496B-9211-73AB95AB26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FC441E-7858-431F-B302-E56EDA490A46}" type="presOf" srcId="{EFE05FAE-B950-4476-9A88-56B117A2AB58}" destId="{D1B24076-DF09-43F3-A46F-099960CC76BD}" srcOrd="0" destOrd="0" presId="urn:microsoft.com/office/officeart/2018/2/layout/IconCircleList"/>
    <dgm:cxn modelId="{6996332A-42CE-4C48-B93E-88C88004DF35}" srcId="{E5EEC01F-0ADC-4FEB-A1CB-08EFF7FE530D}" destId="{DCE79A61-5E49-45D5-AEB9-6DB800A0758E}" srcOrd="0" destOrd="0" parTransId="{F5EDD76E-E6D7-4BB0-893F-35ABC28867CF}" sibTransId="{23F8B6DB-B5A4-4D8D-9602-D8F3D762884C}"/>
    <dgm:cxn modelId="{15991A41-652A-4F1A-B252-DE84F4247553}" type="presOf" srcId="{BE831123-E9EF-4FF1-8446-FB31DEF52FA3}" destId="{8889816C-CC97-44D3-996F-4562979299F0}" srcOrd="0" destOrd="0" presId="urn:microsoft.com/office/officeart/2018/2/layout/IconCircleList"/>
    <dgm:cxn modelId="{2B4B4842-B637-4692-9946-06D73E14350E}" type="presOf" srcId="{23FE68A6-6816-496B-9211-73AB95AB26EB}" destId="{CF722DAA-1437-49B3-AFBC-EA65B9D7E76A}" srcOrd="0" destOrd="0" presId="urn:microsoft.com/office/officeart/2018/2/layout/IconCircleList"/>
    <dgm:cxn modelId="{9012315D-3949-4389-A7BA-6FF6729DAD20}" type="presOf" srcId="{23F8B6DB-B5A4-4D8D-9602-D8F3D762884C}" destId="{D2600537-0826-4466-842A-0325D87F0641}" srcOrd="0" destOrd="0" presId="urn:microsoft.com/office/officeart/2018/2/layout/IconCircleList"/>
    <dgm:cxn modelId="{2F5B2C64-DD2E-49EF-976F-22C7CBAD7221}" type="presOf" srcId="{11B423EA-F1CB-4916-A69B-1BB2D2409ED2}" destId="{8995AFCD-11AA-4CCD-B9BE-AADE6BE822DB}" srcOrd="0" destOrd="0" presId="urn:microsoft.com/office/officeart/2018/2/layout/IconCircleList"/>
    <dgm:cxn modelId="{9373DD64-87F2-44F5-8113-DB2BBF254120}" srcId="{E5EEC01F-0ADC-4FEB-A1CB-08EFF7FE530D}" destId="{23FE68A6-6816-496B-9211-73AB95AB26EB}" srcOrd="3" destOrd="0" parTransId="{912B69F5-798C-4871-B643-ED1FC838F4D9}" sibTransId="{F85325CD-944D-4098-80B9-C675395EDAA7}"/>
    <dgm:cxn modelId="{7859BB7F-DC9B-4CDE-9392-84A2E5D7C893}" type="presOf" srcId="{DCE79A61-5E49-45D5-AEB9-6DB800A0758E}" destId="{7D7D6913-9C38-4A04-B0F4-32B772D10FA2}" srcOrd="0" destOrd="0" presId="urn:microsoft.com/office/officeart/2018/2/layout/IconCircleList"/>
    <dgm:cxn modelId="{0420B6A7-DFB1-4743-A412-491911BABD17}" type="presOf" srcId="{D539041E-4F1C-4D3E-8B1C-CF716E5285E5}" destId="{80318904-6407-45B4-86C7-73FDCCB84FDB}" srcOrd="0" destOrd="0" presId="urn:microsoft.com/office/officeart/2018/2/layout/IconCircleList"/>
    <dgm:cxn modelId="{3DA3E9B2-C3F2-4E8F-8A05-2DBCE9F7DDB1}" srcId="{E5EEC01F-0ADC-4FEB-A1CB-08EFF7FE530D}" destId="{11B423EA-F1CB-4916-A69B-1BB2D2409ED2}" srcOrd="1" destOrd="0" parTransId="{EAB61785-8037-46E6-AFEB-CF9DEAC4FCE8}" sibTransId="{EFE05FAE-B950-4476-9A88-56B117A2AB58}"/>
    <dgm:cxn modelId="{D1E23FBA-CE29-4E58-8E57-4B5E97142F08}" srcId="{E5EEC01F-0ADC-4FEB-A1CB-08EFF7FE530D}" destId="{BE831123-E9EF-4FF1-8446-FB31DEF52FA3}" srcOrd="2" destOrd="0" parTransId="{B0C2A174-02E4-4B3B-BE62-192B1DD025A3}" sibTransId="{D539041E-4F1C-4D3E-8B1C-CF716E5285E5}"/>
    <dgm:cxn modelId="{B35B71E4-944F-4D7B-95F3-9999362FADF0}" type="presOf" srcId="{E5EEC01F-0ADC-4FEB-A1CB-08EFF7FE530D}" destId="{AFA87C92-53F0-42DB-A0CF-FD9C3BBB8AAA}" srcOrd="0" destOrd="0" presId="urn:microsoft.com/office/officeart/2018/2/layout/IconCircleList"/>
    <dgm:cxn modelId="{FA70261D-FC8A-4EE4-8B17-00C420473FD5}" type="presParOf" srcId="{AFA87C92-53F0-42DB-A0CF-FD9C3BBB8AAA}" destId="{24843F77-6F68-4FC6-A539-7A19937B0571}" srcOrd="0" destOrd="0" presId="urn:microsoft.com/office/officeart/2018/2/layout/IconCircleList"/>
    <dgm:cxn modelId="{2C5F9045-9FAB-455D-81CE-2EF4C5D7507E}" type="presParOf" srcId="{24843F77-6F68-4FC6-A539-7A19937B0571}" destId="{DC778C06-4FAD-442C-870D-195777D764D7}" srcOrd="0" destOrd="0" presId="urn:microsoft.com/office/officeart/2018/2/layout/IconCircleList"/>
    <dgm:cxn modelId="{7DBF4E9C-A456-4334-990B-12995993E6DF}" type="presParOf" srcId="{DC778C06-4FAD-442C-870D-195777D764D7}" destId="{FE4C098C-DF3F-492D-975C-A748BF510182}" srcOrd="0" destOrd="0" presId="urn:microsoft.com/office/officeart/2018/2/layout/IconCircleList"/>
    <dgm:cxn modelId="{E8E8EC1F-0D62-4856-BD08-0C083B92E627}" type="presParOf" srcId="{DC778C06-4FAD-442C-870D-195777D764D7}" destId="{690A6FA9-21B5-43FB-84F2-33ABBCEAFA43}" srcOrd="1" destOrd="0" presId="urn:microsoft.com/office/officeart/2018/2/layout/IconCircleList"/>
    <dgm:cxn modelId="{D498D23C-67DD-4B88-8475-71724DD94A46}" type="presParOf" srcId="{DC778C06-4FAD-442C-870D-195777D764D7}" destId="{BCCDCD38-AAED-41A1-8118-CAB016F4D258}" srcOrd="2" destOrd="0" presId="urn:microsoft.com/office/officeart/2018/2/layout/IconCircleList"/>
    <dgm:cxn modelId="{F9893BFD-3B20-4069-B52C-9C5D5A924E92}" type="presParOf" srcId="{DC778C06-4FAD-442C-870D-195777D764D7}" destId="{7D7D6913-9C38-4A04-B0F4-32B772D10FA2}" srcOrd="3" destOrd="0" presId="urn:microsoft.com/office/officeart/2018/2/layout/IconCircleList"/>
    <dgm:cxn modelId="{CCE85298-F3BB-4051-AEF6-2E7955B788B6}" type="presParOf" srcId="{24843F77-6F68-4FC6-A539-7A19937B0571}" destId="{D2600537-0826-4466-842A-0325D87F0641}" srcOrd="1" destOrd="0" presId="urn:microsoft.com/office/officeart/2018/2/layout/IconCircleList"/>
    <dgm:cxn modelId="{9F0CCF83-DB32-4B0C-A636-80E31B39D3C1}" type="presParOf" srcId="{24843F77-6F68-4FC6-A539-7A19937B0571}" destId="{AC70804A-C9BB-43DD-AE7A-3B489AAAEF12}" srcOrd="2" destOrd="0" presId="urn:microsoft.com/office/officeart/2018/2/layout/IconCircleList"/>
    <dgm:cxn modelId="{C8B2AA39-B5A6-4175-8350-EC9C750F8533}" type="presParOf" srcId="{AC70804A-C9BB-43DD-AE7A-3B489AAAEF12}" destId="{E55DA265-33D6-453A-8FED-279EE72E4CEC}" srcOrd="0" destOrd="0" presId="urn:microsoft.com/office/officeart/2018/2/layout/IconCircleList"/>
    <dgm:cxn modelId="{8E694EC6-48A3-48CC-BA43-5E03FFE8A274}" type="presParOf" srcId="{AC70804A-C9BB-43DD-AE7A-3B489AAAEF12}" destId="{62E651C5-E85C-4B84-B08C-9E356649A23E}" srcOrd="1" destOrd="0" presId="urn:microsoft.com/office/officeart/2018/2/layout/IconCircleList"/>
    <dgm:cxn modelId="{838D569F-ED26-4F4C-A580-90149BEEDB84}" type="presParOf" srcId="{AC70804A-C9BB-43DD-AE7A-3B489AAAEF12}" destId="{5DAAEA28-7EF3-4885-A642-CE5200985A04}" srcOrd="2" destOrd="0" presId="urn:microsoft.com/office/officeart/2018/2/layout/IconCircleList"/>
    <dgm:cxn modelId="{39EAA789-AADC-4445-8BDA-740D5BC6CBF8}" type="presParOf" srcId="{AC70804A-C9BB-43DD-AE7A-3B489AAAEF12}" destId="{8995AFCD-11AA-4CCD-B9BE-AADE6BE822DB}" srcOrd="3" destOrd="0" presId="urn:microsoft.com/office/officeart/2018/2/layout/IconCircleList"/>
    <dgm:cxn modelId="{6074865A-4505-4F8A-8658-72C603A5D030}" type="presParOf" srcId="{24843F77-6F68-4FC6-A539-7A19937B0571}" destId="{D1B24076-DF09-43F3-A46F-099960CC76BD}" srcOrd="3" destOrd="0" presId="urn:microsoft.com/office/officeart/2018/2/layout/IconCircleList"/>
    <dgm:cxn modelId="{065C824C-8AD0-4FC1-B9B9-6A5C10475900}" type="presParOf" srcId="{24843F77-6F68-4FC6-A539-7A19937B0571}" destId="{90224A9B-6ADE-441D-A21B-57B75F90C064}" srcOrd="4" destOrd="0" presId="urn:microsoft.com/office/officeart/2018/2/layout/IconCircleList"/>
    <dgm:cxn modelId="{8CAB77F9-F97A-42EE-A519-BB6CB833F38D}" type="presParOf" srcId="{90224A9B-6ADE-441D-A21B-57B75F90C064}" destId="{153D2D94-66D7-4A7D-8D12-A299D7477C15}" srcOrd="0" destOrd="0" presId="urn:microsoft.com/office/officeart/2018/2/layout/IconCircleList"/>
    <dgm:cxn modelId="{E2FA186A-A9BA-4193-ADDA-303ABDD622F9}" type="presParOf" srcId="{90224A9B-6ADE-441D-A21B-57B75F90C064}" destId="{DF7E6091-8335-4FA5-9C65-9A6741A7809F}" srcOrd="1" destOrd="0" presId="urn:microsoft.com/office/officeart/2018/2/layout/IconCircleList"/>
    <dgm:cxn modelId="{B5D2408F-E4EA-45E5-9D03-4AE4BDCA67E0}" type="presParOf" srcId="{90224A9B-6ADE-441D-A21B-57B75F90C064}" destId="{1F0B1E8D-095B-477E-93B4-DF2C145F6896}" srcOrd="2" destOrd="0" presId="urn:microsoft.com/office/officeart/2018/2/layout/IconCircleList"/>
    <dgm:cxn modelId="{6C697DE3-E71E-4404-AF08-06E5E3D17204}" type="presParOf" srcId="{90224A9B-6ADE-441D-A21B-57B75F90C064}" destId="{8889816C-CC97-44D3-996F-4562979299F0}" srcOrd="3" destOrd="0" presId="urn:microsoft.com/office/officeart/2018/2/layout/IconCircleList"/>
    <dgm:cxn modelId="{74BD1B9F-2E90-4744-B885-837929E4463D}" type="presParOf" srcId="{24843F77-6F68-4FC6-A539-7A19937B0571}" destId="{80318904-6407-45B4-86C7-73FDCCB84FDB}" srcOrd="5" destOrd="0" presId="urn:microsoft.com/office/officeart/2018/2/layout/IconCircleList"/>
    <dgm:cxn modelId="{98DC5B04-E449-4863-9A5C-A4FFE72097B9}" type="presParOf" srcId="{24843F77-6F68-4FC6-A539-7A19937B0571}" destId="{1A3302AA-7C33-4D1C-B039-ABA56916CC80}" srcOrd="6" destOrd="0" presId="urn:microsoft.com/office/officeart/2018/2/layout/IconCircleList"/>
    <dgm:cxn modelId="{D222A907-7F3B-4782-9876-2B5030F61EC7}" type="presParOf" srcId="{1A3302AA-7C33-4D1C-B039-ABA56916CC80}" destId="{FED91656-F509-4465-954F-CA06CFBDB2CB}" srcOrd="0" destOrd="0" presId="urn:microsoft.com/office/officeart/2018/2/layout/IconCircleList"/>
    <dgm:cxn modelId="{87D1D558-EAD0-4FFD-99A9-66B65540EDC4}" type="presParOf" srcId="{1A3302AA-7C33-4D1C-B039-ABA56916CC80}" destId="{5ED47831-EC48-4F5E-8BF2-BE11159C9009}" srcOrd="1" destOrd="0" presId="urn:microsoft.com/office/officeart/2018/2/layout/IconCircleList"/>
    <dgm:cxn modelId="{9DCB7AFA-9735-4BC2-8EA2-89584E1410F4}" type="presParOf" srcId="{1A3302AA-7C33-4D1C-B039-ABA56916CC80}" destId="{7AA9D352-225B-40C2-9057-FEAE439A5951}" srcOrd="2" destOrd="0" presId="urn:microsoft.com/office/officeart/2018/2/layout/IconCircleList"/>
    <dgm:cxn modelId="{5D62954C-A7F2-496B-995C-4CA98D8787C9}" type="presParOf" srcId="{1A3302AA-7C33-4D1C-B039-ABA56916CC80}" destId="{CF722DAA-1437-49B3-AFBC-EA65B9D7E76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C098C-DF3F-492D-975C-A748BF510182}">
      <dsp:nvSpPr>
        <dsp:cNvPr id="0" name=""/>
        <dsp:cNvSpPr/>
      </dsp:nvSpPr>
      <dsp:spPr>
        <a:xfrm>
          <a:off x="14652" y="1230905"/>
          <a:ext cx="764089" cy="7640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A6FA9-21B5-43FB-84F2-33ABBCEAFA43}">
      <dsp:nvSpPr>
        <dsp:cNvPr id="0" name=""/>
        <dsp:cNvSpPr/>
      </dsp:nvSpPr>
      <dsp:spPr>
        <a:xfrm>
          <a:off x="175111" y="1391363"/>
          <a:ext cx="443172" cy="44317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7D6913-9C38-4A04-B0F4-32B772D10FA2}">
      <dsp:nvSpPr>
        <dsp:cNvPr id="0" name=""/>
        <dsp:cNvSpPr/>
      </dsp:nvSpPr>
      <dsp:spPr>
        <a:xfrm>
          <a:off x="942476" y="1230905"/>
          <a:ext cx="1801069" cy="76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Paris</a:t>
          </a:r>
        </a:p>
      </dsp:txBody>
      <dsp:txXfrm>
        <a:off x="942476" y="1230905"/>
        <a:ext cx="1801069" cy="764089"/>
      </dsp:txXfrm>
    </dsp:sp>
    <dsp:sp modelId="{E55DA265-33D6-453A-8FED-279EE72E4CEC}">
      <dsp:nvSpPr>
        <dsp:cNvPr id="0" name=""/>
        <dsp:cNvSpPr/>
      </dsp:nvSpPr>
      <dsp:spPr>
        <a:xfrm>
          <a:off x="3057367" y="1230905"/>
          <a:ext cx="764089" cy="7640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E651C5-E85C-4B84-B08C-9E356649A23E}">
      <dsp:nvSpPr>
        <dsp:cNvPr id="0" name=""/>
        <dsp:cNvSpPr/>
      </dsp:nvSpPr>
      <dsp:spPr>
        <a:xfrm>
          <a:off x="3217826" y="1391363"/>
          <a:ext cx="443172" cy="44317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95AFCD-11AA-4CCD-B9BE-AADE6BE822DB}">
      <dsp:nvSpPr>
        <dsp:cNvPr id="0" name=""/>
        <dsp:cNvSpPr/>
      </dsp:nvSpPr>
      <dsp:spPr>
        <a:xfrm>
          <a:off x="3985191" y="1230905"/>
          <a:ext cx="1801069" cy="76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London</a:t>
          </a:r>
        </a:p>
      </dsp:txBody>
      <dsp:txXfrm>
        <a:off x="3985191" y="1230905"/>
        <a:ext cx="1801069" cy="764089"/>
      </dsp:txXfrm>
    </dsp:sp>
    <dsp:sp modelId="{153D2D94-66D7-4A7D-8D12-A299D7477C15}">
      <dsp:nvSpPr>
        <dsp:cNvPr id="0" name=""/>
        <dsp:cNvSpPr/>
      </dsp:nvSpPr>
      <dsp:spPr>
        <a:xfrm>
          <a:off x="14652" y="2812221"/>
          <a:ext cx="764089" cy="7640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7E6091-8335-4FA5-9C65-9A6741A7809F}">
      <dsp:nvSpPr>
        <dsp:cNvPr id="0" name=""/>
        <dsp:cNvSpPr/>
      </dsp:nvSpPr>
      <dsp:spPr>
        <a:xfrm>
          <a:off x="175111" y="2972680"/>
          <a:ext cx="443172" cy="44317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89816C-CC97-44D3-996F-4562979299F0}">
      <dsp:nvSpPr>
        <dsp:cNvPr id="0" name=""/>
        <dsp:cNvSpPr/>
      </dsp:nvSpPr>
      <dsp:spPr>
        <a:xfrm>
          <a:off x="942476" y="2812221"/>
          <a:ext cx="1801069" cy="76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New York City</a:t>
          </a:r>
        </a:p>
      </dsp:txBody>
      <dsp:txXfrm>
        <a:off x="942476" y="2812221"/>
        <a:ext cx="1801069" cy="764089"/>
      </dsp:txXfrm>
    </dsp:sp>
    <dsp:sp modelId="{FED91656-F509-4465-954F-CA06CFBDB2CB}">
      <dsp:nvSpPr>
        <dsp:cNvPr id="0" name=""/>
        <dsp:cNvSpPr/>
      </dsp:nvSpPr>
      <dsp:spPr>
        <a:xfrm>
          <a:off x="3057367" y="2812221"/>
          <a:ext cx="764089" cy="764089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D47831-EC48-4F5E-8BF2-BE11159C9009}">
      <dsp:nvSpPr>
        <dsp:cNvPr id="0" name=""/>
        <dsp:cNvSpPr/>
      </dsp:nvSpPr>
      <dsp:spPr>
        <a:xfrm>
          <a:off x="3217826" y="2972680"/>
          <a:ext cx="443172" cy="44317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722DAA-1437-49B3-AFBC-EA65B9D7E76A}">
      <dsp:nvSpPr>
        <dsp:cNvPr id="0" name=""/>
        <dsp:cNvSpPr/>
      </dsp:nvSpPr>
      <dsp:spPr>
        <a:xfrm>
          <a:off x="3985191" y="2812221"/>
          <a:ext cx="1801069" cy="7640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San Francisco</a:t>
          </a:r>
        </a:p>
      </dsp:txBody>
      <dsp:txXfrm>
        <a:off x="3985191" y="2812221"/>
        <a:ext cx="1801069" cy="7640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527DC-BAF1-CD4C-91B8-B9D2049FF76F}" type="datetimeFigureOut">
              <a:rPr lang="en-US" smtClean="0"/>
              <a:t>2/7/26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EB724-56E3-4647-BA74-0B933021A1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66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EB724-56E3-4647-BA74-0B933021A12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687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EB724-56E3-4647-BA74-0B933021A12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51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EB724-56E3-4647-BA74-0B933021A1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23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EB724-56E3-4647-BA74-0B933021A1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0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3D70-91AA-429A-BD57-1CB6792B30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136" y="1078030"/>
            <a:ext cx="9288096" cy="2956718"/>
          </a:xfrm>
        </p:spPr>
        <p:txBody>
          <a:bodyPr anchor="t">
            <a:noAutofit/>
          </a:bodyPr>
          <a:lstStyle>
            <a:lvl1pPr algn="l">
              <a:defRPr sz="6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65D245-B564-481D-A323-F73C5BCA84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8136" y="4455621"/>
            <a:ext cx="9288096" cy="1435331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E072EE-51B3-4C0C-A460-4684AB079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422A5-3076-413B-84CB-ED3BA417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67C68-40D5-477E-9DBC-C28FD4B11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45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6C900-05BC-4021-B69F-2DAF974B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26E227-253A-44A0-9404-1CFD8CE41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F5A02-0FC4-41C8-A13C-4C929B288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59378-C430-49DB-B2D6-E32FBBCD4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9D57D-CB8E-4E67-AE2D-2790E2AA6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01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CF945-D70F-49C1-8CE5-5758C11660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2100" y="1091381"/>
            <a:ext cx="2171700" cy="495336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FDB721-04AA-4330-8045-3F2D9BB4B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091381"/>
            <a:ext cx="8265340" cy="4953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418C15-991C-4C71-8DCD-DB3B388883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8CC3-5830-4EFA-B28E-1648904D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A91B6-E419-4483-9B66-3C758788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447C6A-78C3-4687-9A71-A05DBF6700DE}"/>
              </a:ext>
            </a:extLst>
          </p:cNvPr>
          <p:cNvCxnSpPr>
            <a:cxnSpLocks/>
          </p:cNvCxnSpPr>
          <p:nvPr/>
        </p:nvCxnSpPr>
        <p:spPr>
          <a:xfrm>
            <a:off x="11387805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576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EE2F5-9D3C-4BE7-9AD5-335B31CF2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98C4F-4BF6-47CF-ABEE-2B12748C4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39070-70D2-4DD1-A439-155343FE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1AB30-CD74-471D-9FA6-ADC0C901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137C4-F19E-4521-8DCB-4E0CF9CA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20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8007D-9B1D-4E2C-B38F-29C682099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9127"/>
            <a:ext cx="9272260" cy="3472874"/>
          </a:xfrm>
        </p:spPr>
        <p:txBody>
          <a:bodyPr anchor="t">
            <a:normAutofit/>
          </a:bodyPr>
          <a:lstStyle>
            <a:lvl1pPr>
              <a:defRPr sz="4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60C51B-B525-4032-9D08-2978D736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0939" y="4572000"/>
            <a:ext cx="9272262" cy="1320801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08851-4DCC-447C-828A-5F7E66F76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94542-CAEF-4D6C-BE6A-BC100F05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BDE40-8468-4051-9703-B751608AA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620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BF7AE-3892-4896-8C15-7A35A41EF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890066" cy="129422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D9A26-86F1-4817-B243-4DE63B4F18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2185" y="2440568"/>
            <a:ext cx="4841505" cy="380128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54BF9B-EA16-48C8-96B9-7A66051BE7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440568"/>
            <a:ext cx="4806002" cy="3801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E2D9F-1FCE-4A1C-996E-DB05777A8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629E05-3F6C-40BF-9324-118588B6C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BE013-C5C0-4CBD-982E-36F037F73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02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ED885-5FE5-4407-BE4D-FAD01C40A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84333"/>
            <a:ext cx="9949455" cy="838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22A77-C134-4857-83E5-51217D3C2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2088" y="1923190"/>
            <a:ext cx="4816475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4ECBFE-C62C-471B-BFE4-1272EAC34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2088" y="2825791"/>
            <a:ext cx="4816475" cy="33638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10AFC6-F407-4F35-BD37-B32F9B4036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5482" y="1923190"/>
            <a:ext cx="4824913" cy="838856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000" b="1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8D60D5-0F83-46CB-92F3-849FC08E6E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5482" y="2825791"/>
            <a:ext cx="4824913" cy="33638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AE694-5CA0-48DA-90D3-EC42BD1D8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0A80D-4CCB-4899-9E1D-A5967F4E6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753A9D-469A-4ED9-99A1-7E4B115F8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4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7C91E-0A11-4E5D-9B8D-5316E73A2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B8A8D1-71AD-4F9F-B393-9EED83FE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6922-9A4C-453D-9B70-0C3A70281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5AAEF2-65DC-4E28-9AA4-5115ACB07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526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48B02B-A32A-4383-BBC7-0C383390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FF7E77-47E0-4F9E-9148-8D0C59C0C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005A2-ECF0-4759-A17B-FDECE806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53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D4B-5676-477E-8C52-4C1CF160F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4448"/>
            <a:ext cx="3785860" cy="1554362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A3E63-EB15-4D82-BF2B-36BB030C4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0" y="922689"/>
            <a:ext cx="5486002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BE994E-BAB7-43DC-A0E4-C779CF2A33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701254"/>
            <a:ext cx="3785860" cy="31677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DEFAAA-1B70-42AA-ADCC-F49B58132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7B6CC-1C13-4F34-AC86-CCD442C8C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1B638-9061-41AD-AF47-73A4AF8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23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3C43-1676-4A29-83F9-D788ED2E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940" y="1097280"/>
            <a:ext cx="3785860" cy="1559740"/>
          </a:xfrm>
        </p:spPr>
        <p:txBody>
          <a:bodyPr anchor="t">
            <a:normAutofit/>
          </a:bodyPr>
          <a:lstStyle>
            <a:lvl1pPr>
              <a:defRPr sz="28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14A903-97C7-4349-B8CE-1BBED1942E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24500" y="1143000"/>
            <a:ext cx="5486400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A9F58-4AEB-4286-98F7-3C77AA913B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90940" y="2697480"/>
            <a:ext cx="3785860" cy="309342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55A58-F085-4500-AF61-045B12C8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936470-561D-49AE-AC84-B79D483FD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EF2BE2-DF21-4683-9D5F-849A525FD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22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4438DC-3CEE-4170-9B1C-BAC05CD8C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5"/>
            <a:ext cx="9922764" cy="12942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9D24-DCBE-47F9-8B85-8A118B02B3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136" y="2447778"/>
            <a:ext cx="9922764" cy="3838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F5788-BDCE-49E2-80AE-31C739C6A0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15200" y="6389688"/>
            <a:ext cx="36953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1E45834-53BD-4C8F-B791-CD5378F4150E}" type="datetimeFigureOut">
              <a:rPr lang="en-US" smtClean="0"/>
              <a:t>2/7/26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5844-8163-4D82-BEFC-BC2D8D511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90940" y="6389688"/>
            <a:ext cx="4433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98A50-C435-4220-82C6-C8D62A7C9E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190" y="6389688"/>
            <a:ext cx="9402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719D7796-F675-488F-AC46-C88938C80352}" type="slidenum">
              <a:rPr lang="en-US" smtClean="0"/>
              <a:t>‹#›</a:t>
            </a:fld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8689CE0-64D2-447C-9C1F-872D111D8AC3}"/>
              </a:ext>
            </a:extLst>
          </p:cNvPr>
          <p:cNvCxnSpPr>
            <a:cxnSpLocks/>
          </p:cNvCxnSpPr>
          <p:nvPr/>
        </p:nvCxnSpPr>
        <p:spPr>
          <a:xfrm>
            <a:off x="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565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228600" algn="l" defTabSz="914400" rtl="0" eaLnBrk="1" latinLnBrk="0" hangingPunct="1">
        <a:lnSpc>
          <a:spcPct val="130000"/>
        </a:lnSpc>
        <a:spcBef>
          <a:spcPts val="500"/>
        </a:spcBef>
        <a:buFont typeface="Neue Haas Grotesk Text Pro" panose="020B0504020202020204" pitchFamily="34" charset="0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xels.com/photo/blue-solar-panel-board-356036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stress-entspannung-entspannen-relax-391657/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unicorn-flying-near-road-street-sign-car-wing-neon-cyberpunk-wallpaper-awxie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internet-of-things/what-is-iot/" TargetMode="External"/><Relationship Id="rId2" Type="http://schemas.openxmlformats.org/officeDocument/2006/relationships/hyperlink" Target="https://www.insiderintelligence.com/insights/iot-smart-city-technology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inyurl.com/2kpmmf9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options.irpp.org/magazines/april-2021/what-genomics-can-teach-smart-cities-about-collaboration-and-data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qsels.com/en/public-domain-photo-zbhmz/download/3840x2160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ofthings.com/what-is-an-embedded-system/" TargetMode="External"/><Relationship Id="rId7" Type="http://schemas.openxmlformats.org/officeDocument/2006/relationships/hyperlink" Target="https://en.wikipedia.org/wiki/Motion_detector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hyperlink" Target="https://www.teachmemicro.com/microcontroller-serial-communication/" TargetMode="Externa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echnofaq.org/posts/2020/08/how-car-technology-has-changed-over-time-and-what-we-can-expect-to-see-in-the-futur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lordenmundial.com/que-es-el-5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11C99DC-C3C5-4EBE-91DD-345109C3D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3E345-3BBA-9B8C-FFD6-5122ABB51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516" y="1076635"/>
            <a:ext cx="3930256" cy="3495365"/>
          </a:xfrm>
        </p:spPr>
        <p:txBody>
          <a:bodyPr anchor="t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of Things (IoT) and Smart 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712A9-0F1E-D7CF-B6D3-49E21D4B0D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940" y="4525681"/>
            <a:ext cx="3638358" cy="2041373"/>
          </a:xfrm>
        </p:spPr>
        <p:txBody>
          <a:bodyPr anchor="b">
            <a:normAutofit fontScale="85000" lnSpcReduction="20000"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Marshall Smith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Yasser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Alginahi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11/25/23</a:t>
            </a: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Adrian College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0AA360F-DECB-4836-8FB6-22C4BC3FB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84" y="1186792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lorful squares on a white background&#10;&#10;Description automatically generated">
            <a:extLst>
              <a:ext uri="{FF2B5EF4-FFF2-40B4-BE49-F238E27FC236}">
                <a16:creationId xmlns:a16="http://schemas.microsoft.com/office/drawing/2014/main" id="{7D0EB9A4-CC30-DC47-6239-529C626761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04" r="15811" b="-1"/>
          <a:stretch/>
        </p:blipFill>
        <p:spPr>
          <a:xfrm>
            <a:off x="4433777" y="0"/>
            <a:ext cx="776590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850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0FE125-D2B5-65C5-A2B0-D4C61B807BBF}"/>
              </a:ext>
            </a:extLst>
          </p:cNvPr>
          <p:cNvSpPr txBox="1"/>
          <p:nvPr/>
        </p:nvSpPr>
        <p:spPr>
          <a:xfrm>
            <a:off x="1143000" y="946456"/>
            <a:ext cx="9906000" cy="4355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“Smart city technology can make cities more effective and efficient, which is necessary given the projected rapid growth in urban populations over the next few decades [3].”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35A2D4-A13F-8CB9-5724-3CA59FEA869C}"/>
              </a:ext>
            </a:extLst>
          </p:cNvPr>
          <p:cNvSpPr txBox="1"/>
          <p:nvPr/>
        </p:nvSpPr>
        <p:spPr>
          <a:xfrm>
            <a:off x="800100" y="5649934"/>
            <a:ext cx="1059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Mark Warner</a:t>
            </a:r>
          </a:p>
        </p:txBody>
      </p:sp>
    </p:spTree>
    <p:extLst>
      <p:ext uri="{BB962C8B-B14F-4D97-AF65-F5344CB8AC3E}">
        <p14:creationId xmlns:p14="http://schemas.microsoft.com/office/powerpoint/2010/main" val="695176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F71C5-6BF4-19CD-70C1-146A0D24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4" y="1095715"/>
            <a:ext cx="5723253" cy="2049620"/>
          </a:xfrm>
        </p:spPr>
        <p:txBody>
          <a:bodyPr>
            <a:normAutofit/>
          </a:bodyPr>
          <a:lstStyle/>
          <a:p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Smart Cities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6824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16190-CCFD-971A-4DDC-0CFB8F35D8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232" y="3180522"/>
            <a:ext cx="5694225" cy="3105978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evolution of IoT technologies help citizens, businesses, and cities save money through energy storage and conservation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technologies help reduce pollution within the city’s ecosystem by encouraging recycling. (Automated Messages)</a:t>
            </a:r>
          </a:p>
          <a:p>
            <a:pPr>
              <a:lnSpc>
                <a:spcPct val="120000"/>
              </a:lnSpc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cities are important within society because they work to make everyday tasks easier and more efficient</a:t>
            </a:r>
          </a:p>
          <a:p>
            <a:pPr>
              <a:lnSpc>
                <a:spcPct val="120000"/>
              </a:lnSpc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olar panels on a roof&#10;&#10;Description automatically generated">
            <a:extLst>
              <a:ext uri="{FF2B5EF4-FFF2-40B4-BE49-F238E27FC236}">
                <a16:creationId xmlns:a16="http://schemas.microsoft.com/office/drawing/2014/main" id="{3C21B744-1026-D3D0-A9E0-3BC97E093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51528" y="2401405"/>
            <a:ext cx="4503400" cy="296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764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0DC026F-444B-46C9-BCBE-329183BF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FB25B7-77D2-34A3-E69A-B17A04E1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10270671" cy="118872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Benefits of Smart Cities cont.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5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86603-62C6-5387-E619-6FCC6F110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00" y="1877564"/>
            <a:ext cx="5993229" cy="369331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technology applied within smart cities can help improve air quality which in turn leads to a better quality of life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within smart cities helps to increase the quality of life by saving citizens and companies money and time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technologies also work together to create a smooth and more efficient standard of living which helps to alleviate stress</a:t>
            </a:r>
          </a:p>
        </p:txBody>
      </p:sp>
      <p:pic>
        <p:nvPicPr>
          <p:cNvPr id="10" name="Picture 9" descr="A sign with text on it&#10;&#10;Description automatically generated">
            <a:extLst>
              <a:ext uri="{FF2B5EF4-FFF2-40B4-BE49-F238E27FC236}">
                <a16:creationId xmlns:a16="http://schemas.microsoft.com/office/drawing/2014/main" id="{5B50AC7E-A4CB-DB83-15AB-345F09D03A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2370" b="3"/>
          <a:stretch/>
        </p:blipFill>
        <p:spPr>
          <a:xfrm>
            <a:off x="6705600" y="2657475"/>
            <a:ext cx="5486401" cy="4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61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3ED8E66-E2AC-4CC9-ADE3-FA44E4029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4163B-834E-C539-818D-891CFA9B6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69848"/>
            <a:ext cx="5007864" cy="2706916"/>
          </a:xfrm>
        </p:spPr>
        <p:txBody>
          <a:bodyPr>
            <a:normAutofit/>
          </a:bodyPr>
          <a:lstStyle/>
          <a:p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Future of Smart Cities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9E4D94C-0C5B-41F3-A1CB-A1E215C6A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2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F015F-D4C7-3206-1A36-F3F1E563B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3977" y="481062"/>
            <a:ext cx="4540046" cy="3175333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potential is limitless, and the number of smart cities is growing exponentially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has been technology within cities to help shape the future such as 5G, quantum computing, and blockchain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technologies will help connect all electrical devices at once which will allow more people to become connected to each other</a:t>
            </a:r>
          </a:p>
        </p:txBody>
      </p:sp>
      <p:pic>
        <p:nvPicPr>
          <p:cNvPr id="7" name="Picture 6" descr="A city with buildings and cars&#10;&#10;Description automatically generated with medium confidence">
            <a:extLst>
              <a:ext uri="{FF2B5EF4-FFF2-40B4-BE49-F238E27FC236}">
                <a16:creationId xmlns:a16="http://schemas.microsoft.com/office/drawing/2014/main" id="{0FD075CB-0422-606E-A347-F6653D87D2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572" b="2354"/>
          <a:stretch/>
        </p:blipFill>
        <p:spPr>
          <a:xfrm>
            <a:off x="192568" y="3309785"/>
            <a:ext cx="6499780" cy="270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1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23699-4256-C94A-0961-307087532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FF8-E869-3607-F3E3-0A81C4B21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4618" y="1696718"/>
            <a:ext cx="9922764" cy="3838722"/>
          </a:xfrm>
        </p:spPr>
        <p:txBody>
          <a:bodyPr>
            <a:normAutofit fontScale="25000" lnSpcReduction="20000"/>
          </a:bodyPr>
          <a:lstStyle/>
          <a:p>
            <a:pPr marL="0" marR="0" inden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I. Intelligence, “How IoT and smart city technology works: Devices, applications and</a:t>
            </a:r>
            <a:r>
              <a:rPr lang="en-US" sz="11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examples,” </a:t>
            </a:r>
            <a:r>
              <a:rPr lang="en-US" sz="1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Insider Intelligence</a:t>
            </a:r>
            <a:r>
              <a:rPr lang="en-US" sz="1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Jan. 13</a:t>
            </a:r>
            <a:r>
              <a:rPr lang="en-US" sz="1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2022. 	</a:t>
            </a:r>
            <a:r>
              <a:rPr lang="en-US" sz="112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https://www.insiderintelligence.com/insights/iot-smart-citytechnology/</a:t>
            </a:r>
            <a:r>
              <a:rPr lang="en-US" sz="1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 Oct 12. 2023)</a:t>
            </a:r>
          </a:p>
          <a:p>
            <a:pPr marL="0" marR="0" inden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[2] </a:t>
            </a:r>
            <a:r>
              <a:rPr lang="en-US" sz="1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Oracle, “What is the Internet of Things (IoT)?,” </a:t>
            </a:r>
            <a:r>
              <a:rPr lang="en-US" sz="112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oracle</a:t>
            </a:r>
            <a:r>
              <a:rPr lang="en-US" sz="1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2023. </a:t>
            </a:r>
            <a:r>
              <a:rPr lang="en-US" sz="11200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3"/>
              </a:rPr>
              <a:t>https://www.oracle.com/internet-of-things/what-is-iot/</a:t>
            </a:r>
            <a:r>
              <a:rPr lang="en-US" sz="112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(Accessed Nov. 3. 2023)</a:t>
            </a:r>
            <a:endParaRPr lang="en-US" sz="112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660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FF9FE-9C28-A0B9-04C2-07A5E6A76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71088-EC48-B675-601D-8EC405134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[3] A. </a:t>
            </a:r>
            <a:r>
              <a:rPr lang="en-US" sz="96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Rujan</a:t>
            </a:r>
            <a:r>
              <a:rPr lang="en-US" sz="9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“Thinking about becoming a smart city? 10 benefits of smart cities | Explore Our</a:t>
            </a:r>
            <a:r>
              <a:rPr lang="en-US" sz="9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9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Thinking | Plante Moran,” </a:t>
            </a:r>
            <a:r>
              <a:rPr lang="en-US" sz="9600" i="1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Plantemoran.com</a:t>
            </a:r>
            <a:r>
              <a:rPr lang="en-US" sz="9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Apr. 03, 2018. </a:t>
            </a:r>
            <a:r>
              <a:rPr lang="en-US" sz="9600" u="sng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hlinkClick r:id="rId2"/>
              </a:rPr>
              <a:t>https://tinyurl.com/2kpmmf96</a:t>
            </a:r>
            <a:r>
              <a:rPr lang="en-US" sz="9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(accessed Nov. 11, 	2023)</a:t>
            </a:r>
            <a:endParaRPr lang="en-US" sz="9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42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D6F774C-5F1D-4238-9942-12AC01518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2853A-4678-4110-19D4-8C70464E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90" y="1092318"/>
            <a:ext cx="5252546" cy="1698649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What is a Smart City?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79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ity with lights and lines of dots&#10;&#10;Description automatically generated with medium confidence">
            <a:extLst>
              <a:ext uri="{FF2B5EF4-FFF2-40B4-BE49-F238E27FC236}">
                <a16:creationId xmlns:a16="http://schemas.microsoft.com/office/drawing/2014/main" id="{CF554F1B-DE17-F85B-C7DA-3BE938D99F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95576" y="2189290"/>
            <a:ext cx="7187537" cy="375548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D6FEB-90A1-FFFC-6FAE-0B51756C0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8732" y="1621375"/>
            <a:ext cx="3695701" cy="489131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Smart City utilizes communication technology and data collection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made to increase the overall efficiency of the city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advanced technology to make citizen’s lives easier, make the environment cleaner, and ensure public safety</a:t>
            </a:r>
          </a:p>
        </p:txBody>
      </p:sp>
    </p:spTree>
    <p:extLst>
      <p:ext uri="{BB962C8B-B14F-4D97-AF65-F5344CB8AC3E}">
        <p14:creationId xmlns:p14="http://schemas.microsoft.com/office/powerpoint/2010/main" val="3576807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AA6A2E0-18A1-4B22-8F61-5E162B674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75930-C2EF-66C6-3E8C-47B5298F8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0244"/>
            <a:ext cx="3763693" cy="2338756"/>
          </a:xfrm>
        </p:spPr>
        <p:txBody>
          <a:bodyPr anchor="t"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Examples of Smart Cities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5909CB-6CD3-45DF-9920-8D8182485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7244"/>
            <a:ext cx="804195" cy="0"/>
          </a:xfrm>
          <a:prstGeom prst="line">
            <a:avLst/>
          </a:prstGeom>
          <a:ln w="825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FD5C01-3B75-A05C-8010-0854DA5D17F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2576708"/>
              </p:ext>
            </p:extLst>
          </p:nvPr>
        </p:nvGraphicFramePr>
        <p:xfrm>
          <a:off x="5524499" y="1006573"/>
          <a:ext cx="5800913" cy="48072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5598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3ED8E66-E2AC-4CC9-ADE3-FA44E4029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B2338-286C-1967-5F89-2C4B72AF0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69848"/>
            <a:ext cx="5007864" cy="2706916"/>
          </a:xfrm>
        </p:spPr>
        <p:txBody>
          <a:bodyPr>
            <a:normAutofit/>
          </a:bodyPr>
          <a:lstStyle/>
          <a:p>
            <a:r>
              <a:rPr lang="en-US" sz="510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within European Cities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E4D94C-0C5B-41F3-A1CB-A1E215C6A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7620" y="118520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287A7-C65D-D35C-D8A0-161EFC0A9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7162" y="1079522"/>
            <a:ext cx="4744277" cy="516436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Paris: Vincent Callebaut Architectures are building skyscrapers that are made to produce positive energy output [1]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London: Sensors are placed within multiple streets to keep track of what spaces are available for citizens to park in. “Smart Parking”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06D8D5-6AB8-B0D0-FEAF-60A153179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86" b="15592"/>
          <a:stretch/>
        </p:blipFill>
        <p:spPr>
          <a:xfrm>
            <a:off x="209009" y="3341891"/>
            <a:ext cx="6496592" cy="270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76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61B1731-39D9-4145-8343-C209E1F09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5ACD7-8AF6-4B8F-A5B5-6B87CCCE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203" y="1069848"/>
            <a:ext cx="6308775" cy="2049620"/>
          </a:xfrm>
        </p:spPr>
        <p:txBody>
          <a:bodyPr>
            <a:normAutofit/>
          </a:bodyPr>
          <a:lstStyle/>
          <a:p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within the United States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8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0CCEC-8D2F-8393-367F-D334DF2A4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4" y="2788094"/>
            <a:ext cx="6711676" cy="316703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York City: Working to get all citizens and technology on the same electrical grid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so notifications can be sent out to alert citizens of potential obstacles in their commute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San Francisco: Working to connect all traffic signals to increase the flow of traffic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Means that driver won’t be stopped every block by a red light </a:t>
            </a:r>
          </a:p>
        </p:txBody>
      </p:sp>
      <p:pic>
        <p:nvPicPr>
          <p:cNvPr id="8" name="Picture 7" descr="A person looking at a city&#10;&#10;Description automatically generated">
            <a:extLst>
              <a:ext uri="{FF2B5EF4-FFF2-40B4-BE49-F238E27FC236}">
                <a16:creationId xmlns:a16="http://schemas.microsoft.com/office/drawing/2014/main" id="{F5DBF407-9C1C-FD03-BB04-23E1AA2070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8602" r="33531" b="1"/>
          <a:stretch/>
        </p:blipFill>
        <p:spPr>
          <a:xfrm>
            <a:off x="8534400" y="10"/>
            <a:ext cx="36576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02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0DC026F-444B-46C9-BCBE-329183BF5F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965ED0-4D6D-E2B5-6677-9D024212E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10270671" cy="1188720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What is Internet of Things (IoT)?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5255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99B20-B188-AA6F-4212-41398751E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135" y="2076545"/>
            <a:ext cx="4868347" cy="369331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Describes the network of physical objects or ‘things’ that are embedded embedded with technologies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technologies include sensors, software, and other technologies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technologies are for the purpose of connecting and exchanging data with other devices and systems [2]</a:t>
            </a:r>
          </a:p>
        </p:txBody>
      </p:sp>
      <p:pic>
        <p:nvPicPr>
          <p:cNvPr id="7" name="Picture 6" descr="CPU with binary numbers and blueprint">
            <a:extLst>
              <a:ext uri="{FF2B5EF4-FFF2-40B4-BE49-F238E27FC236}">
                <a16:creationId xmlns:a16="http://schemas.microsoft.com/office/drawing/2014/main" id="{B1E3C202-6C6B-DD03-10FF-1CDEC6D81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16" r="10315"/>
          <a:stretch/>
        </p:blipFill>
        <p:spPr>
          <a:xfrm>
            <a:off x="6705600" y="2657475"/>
            <a:ext cx="5486401" cy="4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538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B5C2445-A2BD-4CBE-922B-C487E1DF6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02A45E-EB67-18F5-A749-B1A42F077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88136"/>
            <a:ext cx="9933036" cy="1204093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IoT Technologies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8509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952BF-7195-05B8-A183-FD1FE9444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64296"/>
            <a:ext cx="5329313" cy="3743976"/>
          </a:xfrm>
        </p:spPr>
        <p:txBody>
          <a:bodyPr>
            <a:norm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Sensors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Software technologies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Embedded Systems</a:t>
            </a:r>
          </a:p>
        </p:txBody>
      </p:sp>
      <p:pic>
        <p:nvPicPr>
          <p:cNvPr id="11" name="Picture 10" descr="A close-up of a computer chip&#10;&#10;Description automatically generated">
            <a:extLst>
              <a:ext uri="{FF2B5EF4-FFF2-40B4-BE49-F238E27FC236}">
                <a16:creationId xmlns:a16="http://schemas.microsoft.com/office/drawing/2014/main" id="{444D19FA-3943-46FA-997B-40EA6EE1C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947" r="15759" b="2"/>
          <a:stretch/>
        </p:blipFill>
        <p:spPr>
          <a:xfrm>
            <a:off x="6524541" y="1088136"/>
            <a:ext cx="1856504" cy="2100261"/>
          </a:xfrm>
          <a:prstGeom prst="rect">
            <a:avLst/>
          </a:prstGeom>
        </p:spPr>
      </p:pic>
      <p:pic>
        <p:nvPicPr>
          <p:cNvPr id="8" name="Picture 7" descr="A close-up of a circuit board&#10;&#10;Description automatically generated">
            <a:extLst>
              <a:ext uri="{FF2B5EF4-FFF2-40B4-BE49-F238E27FC236}">
                <a16:creationId xmlns:a16="http://schemas.microsoft.com/office/drawing/2014/main" id="{A4DBB03D-5203-402F-2CE4-F5A15C78CC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6916" r="10470" b="-9"/>
          <a:stretch/>
        </p:blipFill>
        <p:spPr>
          <a:xfrm>
            <a:off x="6541522" y="3188080"/>
            <a:ext cx="1856504" cy="21069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71C4DE-11C0-6290-2E4D-462403BA35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4853" r="2983" b="-3"/>
          <a:stretch/>
        </p:blipFill>
        <p:spPr>
          <a:xfrm>
            <a:off x="8381045" y="1088134"/>
            <a:ext cx="3009901" cy="420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558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6F774C-5F1D-4238-9942-12AC01518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DD6F95-ACC3-380B-4328-C5A03078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190" y="1092318"/>
            <a:ext cx="5252546" cy="1698649"/>
          </a:xfrm>
        </p:spPr>
        <p:txBody>
          <a:bodyPr>
            <a:normAutofit/>
          </a:bodyPr>
          <a:lstStyle/>
          <a:p>
            <a:r>
              <a:rPr 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Usage of Technologies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794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lose-up of a car's rear bumper&#10;&#10;Description automatically generated">
            <a:extLst>
              <a:ext uri="{FF2B5EF4-FFF2-40B4-BE49-F238E27FC236}">
                <a16:creationId xmlns:a16="http://schemas.microsoft.com/office/drawing/2014/main" id="{45BD92ED-3473-6D57-0B4D-95928FA99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9282" y="2347483"/>
            <a:ext cx="6516634" cy="3095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00817-084C-59BB-1E46-5B1138D55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197" y="1003518"/>
            <a:ext cx="3695701" cy="4891315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Sensors: Can measure and monitor temperatures within a workplace, along with air pressure and humidity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motion sensor within a doorbell could alert homeowners of movement on their front porch. (Alert of intrusions)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General Motor sensor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015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30AC80F-8E82-48C9-A5FA-56D476389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A1E115-CCA4-C3B6-EF05-415B32024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1097280"/>
            <a:ext cx="9285336" cy="1965657"/>
          </a:xfrm>
        </p:spPr>
        <p:txBody>
          <a:bodyPr>
            <a:normAutofit/>
          </a:bodyPr>
          <a:lstStyle/>
          <a:p>
            <a:r>
              <a:rPr lang="en-US" sz="6000">
                <a:latin typeface="Times New Roman" panose="02020603050405020304" pitchFamily="18" charset="0"/>
                <a:cs typeface="Times New Roman" panose="02020603050405020304" pitchFamily="18" charset="0"/>
              </a:rPr>
              <a:t>Usage of Technologies cont.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748755-DDBC-46D0-91EC-1212A8EE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1186623"/>
            <a:ext cx="804195" cy="0"/>
          </a:xfrm>
          <a:prstGeom prst="line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F040A-D0D8-2B5C-0F31-0D6986A1A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109" y="2176749"/>
            <a:ext cx="10372189" cy="298567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Tools: include 5G, LTE, and Wi-Fi and enables devices to connect to them to receive, send, and transmit data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helps with machine-to-machine communication as well as device management</a:t>
            </a:r>
          </a:p>
          <a:p>
            <a:pPr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Technology: database software to make all devices run smoothly</a:t>
            </a:r>
          </a:p>
          <a:p>
            <a:pPr lvl="1">
              <a:lnSpc>
                <a:spcPct val="12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for data storage, signal processing, machine learning, and artificial intelligence </a:t>
            </a:r>
          </a:p>
        </p:txBody>
      </p:sp>
      <p:pic>
        <p:nvPicPr>
          <p:cNvPr id="5" name="Picture 4" descr="A hand holding a phone with a city and clouds&#10;&#10;Description automatically generated">
            <a:extLst>
              <a:ext uri="{FF2B5EF4-FFF2-40B4-BE49-F238E27FC236}">
                <a16:creationId xmlns:a16="http://schemas.microsoft.com/office/drawing/2014/main" id="{EF344F0C-7CCB-EC3D-C794-7A84022A1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89913" y="5162419"/>
            <a:ext cx="4804137" cy="153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16242"/>
      </p:ext>
    </p:extLst>
  </p:cSld>
  <p:clrMapOvr>
    <a:masterClrMapping/>
  </p:clrMapOvr>
</p:sld>
</file>

<file path=ppt/theme/theme1.xml><?xml version="1.0" encoding="utf-8"?>
<a:theme xmlns:a="http://schemas.openxmlformats.org/drawingml/2006/main" name="BjornVTI">
  <a:themeElements>
    <a:clrScheme name="AnalogousFromRegularSeedRightStep">
      <a:dk1>
        <a:srgbClr val="000000"/>
      </a:dk1>
      <a:lt1>
        <a:srgbClr val="FFFFFF"/>
      </a:lt1>
      <a:dk2>
        <a:srgbClr val="321C1C"/>
      </a:dk2>
      <a:lt2>
        <a:srgbClr val="F2F0F3"/>
      </a:lt2>
      <a:accent1>
        <a:srgbClr val="59B420"/>
      </a:accent1>
      <a:accent2>
        <a:srgbClr val="15BB1A"/>
      </a:accent2>
      <a:accent3>
        <a:srgbClr val="21B764"/>
      </a:accent3>
      <a:accent4>
        <a:srgbClr val="14B59F"/>
      </a:accent4>
      <a:accent5>
        <a:srgbClr val="22ADE4"/>
      </a:accent5>
      <a:accent6>
        <a:srgbClr val="1850D5"/>
      </a:accent6>
      <a:hlink>
        <a:srgbClr val="954BC3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jornVTI" id="{D01443FD-65CF-4AEF-9B9D-4466C96F9785}" vid="{36EF4262-385E-40E6-B073-FB18FD98BF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726</Words>
  <Application>Microsoft Macintosh PowerPoint</Application>
  <PresentationFormat>Widescreen</PresentationFormat>
  <Paragraphs>66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Neue Haas Grotesk Text Pro</vt:lpstr>
      <vt:lpstr>Times New Roman</vt:lpstr>
      <vt:lpstr>BjornVTI</vt:lpstr>
      <vt:lpstr>Internet of Things (IoT) and Smart Cities</vt:lpstr>
      <vt:lpstr>What is a Smart City?</vt:lpstr>
      <vt:lpstr>Examples of Smart Cities</vt:lpstr>
      <vt:lpstr>Application within European Cities</vt:lpstr>
      <vt:lpstr>Application within the United States</vt:lpstr>
      <vt:lpstr>What is Internet of Things (IoT)?</vt:lpstr>
      <vt:lpstr>IoT Technologies</vt:lpstr>
      <vt:lpstr>Usage of Technologies</vt:lpstr>
      <vt:lpstr>Usage of Technologies cont.</vt:lpstr>
      <vt:lpstr>PowerPoint Presentation</vt:lpstr>
      <vt:lpstr>Benefits of Smart Cities</vt:lpstr>
      <vt:lpstr>Benefits of Smart Cities cont.</vt:lpstr>
      <vt:lpstr>Future of Smart Cities</vt:lpstr>
      <vt:lpstr>References</vt:lpstr>
      <vt:lpstr>References cont.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Internet of Things (IoT) and Smart Cities</dc:title>
  <dc:creator>Marshall Smith</dc:creator>
  <cp:lastModifiedBy>Marshall Smith</cp:lastModifiedBy>
  <cp:revision>6</cp:revision>
  <dcterms:created xsi:type="dcterms:W3CDTF">2023-11-27T22:06:44Z</dcterms:created>
  <dcterms:modified xsi:type="dcterms:W3CDTF">2026-02-07T19:02:54Z</dcterms:modified>
</cp:coreProperties>
</file>